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8" r:id="rId2"/>
  </p:sldMasterIdLst>
  <p:notesMasterIdLst>
    <p:notesMasterId r:id="rId14"/>
  </p:notesMasterIdLst>
  <p:sldIdLst>
    <p:sldId id="266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3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nstrument Sans Medium" panose="020B0604020202020204" charset="0"/>
      <p:regular r:id="rId19"/>
    </p:embeddedFont>
    <p:embeddedFont>
      <p:font typeface="Instrument Sans Semi Bold" panose="020B0604020202020204" charset="0"/>
      <p:regular r:id="rId20"/>
    </p:embeddedFont>
    <p:embeddedFont>
      <p:font typeface="Sitka Banner" pitchFamily="2" charset="0"/>
      <p:regular r:id="rId21"/>
      <p:bold r:id="rId22"/>
      <p:italic r:id="rId23"/>
      <p:boldItalic r:id="rId24"/>
    </p:embeddedFont>
    <p:embeddedFont>
      <p:font typeface="Sitka Display Semibold" pitchFamily="2" charset="0"/>
      <p:bold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7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4FE42C-F438-4E70-8BF3-E46AABAF626F}"/>
              </a:ext>
            </a:extLst>
          </p:cNvPr>
          <p:cNvSpPr/>
          <p:nvPr/>
        </p:nvSpPr>
        <p:spPr>
          <a:xfrm>
            <a:off x="12719956" y="7665430"/>
            <a:ext cx="1877786" cy="515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BB584-CD23-4C25-982D-BE41B40C470F}"/>
              </a:ext>
            </a:extLst>
          </p:cNvPr>
          <p:cNvSpPr txBox="1"/>
          <p:nvPr/>
        </p:nvSpPr>
        <p:spPr>
          <a:xfrm>
            <a:off x="9046028" y="5134502"/>
            <a:ext cx="60905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NAME      : PRITHIVIRAJ 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REG.NO   : 8208E22BSR043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      : 3</a:t>
            </a:r>
            <a:r>
              <a:rPr kumimoji="0" lang="en-GB" sz="3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RD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YEAR CSBS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SUBJECT  : BCVS –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DATE        : 03/07/2025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4F2CC-F5C8-4713-B462-4C33AEA6D23E}"/>
              </a:ext>
            </a:extLst>
          </p:cNvPr>
          <p:cNvSpPr txBox="1"/>
          <p:nvPr/>
        </p:nvSpPr>
        <p:spPr>
          <a:xfrm>
            <a:off x="3857624" y="930729"/>
            <a:ext cx="6915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EGS PILLAY ENGINEERING COLLEGE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NAGAPATTINAM,(AUTONOMOUS)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F7F1F1-D59A-4824-BDAC-4D51F95739A1}"/>
              </a:ext>
            </a:extLst>
          </p:cNvPr>
          <p:cNvSpPr txBox="1"/>
          <p:nvPr/>
        </p:nvSpPr>
        <p:spPr>
          <a:xfrm>
            <a:off x="4733244" y="3207729"/>
            <a:ext cx="5163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TOPIC : PUBLIC SPEAKING</a:t>
            </a:r>
          </a:p>
        </p:txBody>
      </p:sp>
    </p:spTree>
    <p:extLst>
      <p:ext uri="{BB962C8B-B14F-4D97-AF65-F5344CB8AC3E}">
        <p14:creationId xmlns:p14="http://schemas.microsoft.com/office/powerpoint/2010/main" val="2774066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952" y="686157"/>
            <a:ext cx="2547937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tka Display Semibold" pitchFamily="2" charset="0"/>
                <a:ea typeface="Source Serif Pro Semi Bold" pitchFamily="34" charset="-122"/>
                <a:cs typeface="Source Serif Pro Semi Bold" pitchFamily="34" charset="-120"/>
              </a:rPr>
              <a:t>FUTURE POTENTIAL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tka Display Semibold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7952" y="1221224"/>
            <a:ext cx="7628096" cy="12739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tka Banner" pitchFamily="2" charset="0"/>
                <a:ea typeface="Source Serif Pro Semi Bold" pitchFamily="34" charset="-122"/>
                <a:cs typeface="Source Serif Pro Semi Bold" pitchFamily="34" charset="-120"/>
              </a:rPr>
              <a:t>Ardern's Enduring Significance in Global Discourse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tka Banner" pitchFamily="2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52" y="2819995"/>
            <a:ext cx="1082873" cy="15744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57400" y="3036570"/>
            <a:ext cx="2547937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strument Sans Semi Bold" pitchFamily="34" charset="0"/>
                <a:ea typeface="Source Serif Pro Semi Bold" pitchFamily="34" charset="-122"/>
                <a:cs typeface="Source Serif Pro Semi Bold" pitchFamily="34" charset="-120"/>
              </a:rPr>
              <a:t>Policy Architect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strument Sans Semi Bold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057400" y="3484959"/>
            <a:ext cx="6328648" cy="692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strument Sans Semi Bold" pitchFamily="34" charset="0"/>
                <a:ea typeface="Source Sans Pro" pitchFamily="34" charset="-122"/>
                <a:cs typeface="Source Sans Pro" pitchFamily="34" charset="-120"/>
              </a:rPr>
              <a:t>Her experiences provide invaluable insights for future policy-making on global challenges.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strument Sans Semi Bold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952" y="4394478"/>
            <a:ext cx="1082873" cy="157448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57400" y="4611053"/>
            <a:ext cx="2547937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strument Sans Semi Bold" pitchFamily="34" charset="0"/>
                <a:ea typeface="Source Serif Pro Semi Bold" pitchFamily="34" charset="-122"/>
                <a:cs typeface="Source Serif Pro Semi Bold" pitchFamily="34" charset="-120"/>
              </a:rPr>
              <a:t>Inspirational Figure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strument Sans Semi Bold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2057400" y="5059442"/>
            <a:ext cx="6328648" cy="692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strument Sans Semi Bold" pitchFamily="34" charset="0"/>
                <a:ea typeface="Source Sans Pro" pitchFamily="34" charset="-122"/>
                <a:cs typeface="Source Sans Pro" pitchFamily="34" charset="-120"/>
              </a:rPr>
              <a:t>Ardern continues to inspire a new generation of leaders with her unique approach.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strument Sans Semi Bold" pitchFamily="3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952" y="5968960"/>
            <a:ext cx="1082873" cy="157448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57400" y="6185535"/>
            <a:ext cx="2547937" cy="3184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strument Sans Semi Bold" pitchFamily="34" charset="0"/>
                <a:ea typeface="Source Serif Pro Semi Bold" pitchFamily="34" charset="-122"/>
                <a:cs typeface="Source Serif Pro Semi Bold" pitchFamily="34" charset="-120"/>
              </a:rPr>
              <a:t>Global Advocate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strument Sans Semi Bold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2057400" y="6633924"/>
            <a:ext cx="6328648" cy="692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strument Sans Semi Bold" pitchFamily="34" charset="0"/>
                <a:ea typeface="Source Sans Pro" pitchFamily="34" charset="-122"/>
                <a:cs typeface="Source Sans Pro" pitchFamily="34" charset="-120"/>
              </a:rPr>
              <a:t>Her voice will remain crucial in shaping international political and social change.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strument Sans Semi Bold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Jacinda Ardern's contributions to New Zealand and international politics will continue to inspire for years to come. Her leadership philosophy offers valuable lessons for governance in an increasingly complex world.</a:t>
            </a:r>
            <a:endParaRPr lang="en-US" sz="1750" dirty="0"/>
          </a:p>
        </p:txBody>
      </p:sp>
      <p:sp>
        <p:nvSpPr>
          <p:cNvPr id="5" name="Rectangle 4"/>
          <p:cNvSpPr/>
          <p:nvPr/>
        </p:nvSpPr>
        <p:spPr>
          <a:xfrm>
            <a:off x="12719956" y="7665430"/>
            <a:ext cx="1877786" cy="515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Legacy of Jacinda Ardern: A Global Leader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explores the remarkable political journey and profound global impact of Jacinda Ardern, New Zealand's former Prime Minister.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Rectangle 7"/>
          <p:cNvSpPr/>
          <p:nvPr/>
        </p:nvSpPr>
        <p:spPr>
          <a:xfrm>
            <a:off x="12719956" y="7665430"/>
            <a:ext cx="1877786" cy="515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5247918" cy="634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 Journey into Politics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800148"/>
            </a:avLst>
          </a:prstGeom>
          <a:solidFill>
            <a:srgbClr val="B4CCE3"/>
          </a:solidFill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800148"/>
            </a:avLst>
          </a:prstGeom>
          <a:solidFill>
            <a:srgbClr val="B4CCE3"/>
          </a:solidFill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40007"/>
            </a:avLst>
          </a:prstGeom>
          <a:solidFill>
            <a:srgbClr val="CEE6FD"/>
          </a:solidFill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1980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325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Born in Hamilton, New Zealand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800148"/>
            </a:avLst>
          </a:prstGeom>
          <a:solidFill>
            <a:srgbClr val="B4CCE3"/>
          </a:solidFill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40007"/>
            </a:avLst>
          </a:prstGeom>
          <a:solidFill>
            <a:srgbClr val="CEE6FD"/>
          </a:solidFill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2008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325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Elected to Parliament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800148"/>
            </a:avLst>
          </a:prstGeom>
          <a:solidFill>
            <a:srgbClr val="B4CCE3"/>
          </a:solidFill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40007"/>
            </a:avLst>
          </a:prstGeom>
          <a:solidFill>
            <a:srgbClr val="CEE6FD"/>
          </a:solidFill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2017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325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Became Leader of Labour Party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800148"/>
            </a:avLst>
          </a:prstGeom>
          <a:solidFill>
            <a:srgbClr val="B4CCE3"/>
          </a:solidFill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40007"/>
            </a:avLst>
          </a:prstGeom>
          <a:solidFill>
            <a:srgbClr val="CEE6FD"/>
          </a:solidFill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2540437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2017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325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Prime Minister of New Zealand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800148"/>
            </a:avLst>
          </a:prstGeom>
          <a:solidFill>
            <a:srgbClr val="B4CCE3"/>
          </a:solidFill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40007"/>
            </a:avLst>
          </a:prstGeom>
          <a:solidFill>
            <a:srgbClr val="CEE6FD"/>
          </a:solidFill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758684" y="6043493"/>
            <a:ext cx="2540437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2023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325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Resigned from Office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12719956" y="7665430"/>
            <a:ext cx="1877786" cy="515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553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Achievements &amp; Milestones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4325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</p:spPr>
      </p:sp>
      <p:sp>
        <p:nvSpPr>
          <p:cNvPr id="5" name="Text 2"/>
          <p:cNvSpPr/>
          <p:nvPr/>
        </p:nvSpPr>
        <p:spPr>
          <a:xfrm>
            <a:off x="7017306" y="3221117"/>
            <a:ext cx="513040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Youngest Female Head of Government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711535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pioneering moment upon her election.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52806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</p:spPr>
      </p:sp>
      <p:sp>
        <p:nvSpPr>
          <p:cNvPr id="8" name="Text 5"/>
          <p:cNvSpPr/>
          <p:nvPr/>
        </p:nvSpPr>
        <p:spPr>
          <a:xfrm>
            <a:off x="7017306" y="4605933"/>
            <a:ext cx="325540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Labour Party Leadership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5096351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Guided the party to significant electoral success.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91288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</p:spPr>
      </p:sp>
      <p:sp>
        <p:nvSpPr>
          <p:cNvPr id="11" name="Text 8"/>
          <p:cNvSpPr/>
          <p:nvPr/>
        </p:nvSpPr>
        <p:spPr>
          <a:xfrm>
            <a:off x="7017306" y="599074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Progressive Policies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481167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Championed social welfare and gender equality.</a:t>
            </a:r>
            <a:endParaRPr lang="en-US" sz="1750" dirty="0"/>
          </a:p>
        </p:txBody>
      </p:sp>
      <p:sp>
        <p:nvSpPr>
          <p:cNvPr id="13" name="Rectangle 12"/>
          <p:cNvSpPr/>
          <p:nvPr/>
        </p:nvSpPr>
        <p:spPr>
          <a:xfrm>
            <a:off x="12719956" y="7665430"/>
            <a:ext cx="1877786" cy="515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544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Compassionate Leadership in Crisis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29978"/>
            <a:ext cx="3501509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Christchurch Mosque Shootings (2019)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565452"/>
            <a:ext cx="3501509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Her empathetic and decisive response earned global praise, fostering unity and implementing swift gun law reforms.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6299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COVID-19 Pandemic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211122"/>
            <a:ext cx="3501509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Led New Zealand with a highly effective and transparent strategy, prioritising public health and well-being.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8726"/>
            <a:ext cx="657867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Global Political Influence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28766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422327"/>
            <a:ext cx="2785943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International Diplomacy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3267075"/>
            <a:ext cx="278594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strong advocate for multilateralism and global cooperation.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684" y="228766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64148" y="2422327"/>
            <a:ext cx="2786063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Climate Action Leadership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564148" y="3267075"/>
            <a:ext cx="278606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Pushed for ambitious climate policies on the world stage.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5057418"/>
            <a:ext cx="2785943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Champion for Gender Equality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5902166"/>
            <a:ext cx="278594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Inspired women leaders worldwide with her unique style.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4065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 Unique Approach to Governance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1785"/>
            <a:ext cx="3664744" cy="2387084"/>
          </a:xfrm>
          <a:prstGeom prst="roundRect">
            <a:avLst>
              <a:gd name="adj" fmla="val 8552"/>
            </a:avLst>
          </a:prstGeom>
          <a:solidFill>
            <a:srgbClr val="CEE6FD"/>
          </a:solidFill>
        </p:spPr>
      </p:sp>
      <p:sp>
        <p:nvSpPr>
          <p:cNvPr id="5" name="Text 2"/>
          <p:cNvSpPr/>
          <p:nvPr/>
        </p:nvSpPr>
        <p:spPr>
          <a:xfrm>
            <a:off x="1020604" y="3078599"/>
            <a:ext cx="321111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Empathy-Driven Policies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23348"/>
            <a:ext cx="3211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Focused on policies that genuinely served the well-being of all citizens.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851785"/>
            <a:ext cx="3664863" cy="2387084"/>
          </a:xfrm>
          <a:prstGeom prst="roundRect">
            <a:avLst>
              <a:gd name="adj" fmla="val 8552"/>
            </a:avLst>
          </a:prstGeom>
          <a:solidFill>
            <a:srgbClr val="CEE6FD"/>
          </a:solidFill>
        </p:spPr>
      </p:sp>
      <p:sp>
        <p:nvSpPr>
          <p:cNvPr id="8" name="Text 5"/>
          <p:cNvSpPr/>
          <p:nvPr/>
        </p:nvSpPr>
        <p:spPr>
          <a:xfrm>
            <a:off x="4912162" y="3078599"/>
            <a:ext cx="321123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Inclusive Decision-Making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923348"/>
            <a:ext cx="3211235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Prioritised listening to diverse voices within New Zealand society.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5683"/>
            <a:ext cx="7556421" cy="1669852"/>
          </a:xfrm>
          <a:prstGeom prst="roundRect">
            <a:avLst>
              <a:gd name="adj" fmla="val 12225"/>
            </a:avLst>
          </a:prstGeom>
          <a:solidFill>
            <a:srgbClr val="CEE6FD"/>
          </a:solidFill>
        </p:spPr>
      </p:sp>
      <p:sp>
        <p:nvSpPr>
          <p:cNvPr id="11" name="Text 8"/>
          <p:cNvSpPr/>
          <p:nvPr/>
        </p:nvSpPr>
        <p:spPr>
          <a:xfrm>
            <a:off x="1020604" y="5692497"/>
            <a:ext cx="383547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Transparent Communication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2916"/>
            <a:ext cx="710279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Maintained open and honest dialogue with the public, building trust.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891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Jacinda Ardern's Enduring Legacy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16630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Jacinda Ardern's tenure as Prime Minister redefined modern leadership, characterised by progressive ideals and a deep commitment to social justice.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6048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Demonstrated the power of compassionate governance.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02687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Set a new standard for crisis management with empathy and clarity.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44885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Inspired a generation of leaders to prioritise well-being and inclusivity.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9107" y="873443"/>
            <a:ext cx="3704034" cy="2952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strument Sans Semi Bold" pitchFamily="34" charset="0"/>
                <a:ea typeface="Source Serif Pro Semi Bold" pitchFamily="34" charset="-122"/>
                <a:cs typeface="Source Serif Pro Semi Bold" pitchFamily="34" charset="-120"/>
              </a:rPr>
              <a:t>TRANSFORMATIVE GOVERNANCE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strument Sans Semi Bold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89107" y="1369457"/>
            <a:ext cx="7738586" cy="11811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strument Sans Semi Bold" pitchFamily="34" charset="0"/>
                <a:ea typeface="Source Serif Pro Semi Bold" pitchFamily="34" charset="-122"/>
                <a:cs typeface="Source Serif Pro Semi Bold" pitchFamily="34" charset="-120"/>
              </a:rPr>
              <a:t>The Long-Term Impact of Ardern's Policies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strument Sans Semi Bold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89107" y="2851666"/>
            <a:ext cx="451723" cy="451723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273284" y="2900422"/>
            <a:ext cx="283369" cy="3542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strument Sans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strument Sans Semi Bold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841569" y="2871616"/>
            <a:ext cx="2515672" cy="2952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strument Sans Semi Bold" pitchFamily="34" charset="0"/>
                <a:ea typeface="Source Serif Pro Semi Bold" pitchFamily="34" charset="-122"/>
                <a:cs typeface="Source Serif Pro Semi Bold" pitchFamily="34" charset="-120"/>
              </a:rPr>
              <a:t>Social Equity Initiatives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strument Sans Semi Bold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841569" y="3270934"/>
            <a:ext cx="7086124" cy="9633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strument Sans Semi Bold" pitchFamily="34" charset="0"/>
                <a:ea typeface="Source Sans Pro" pitchFamily="34" charset="-122"/>
                <a:cs typeface="Source Sans Pro" pitchFamily="34" charset="-120"/>
              </a:rPr>
              <a:t>Ardern's government prioritised policies aimed at reducing child poverty and improving mental health services, leaving a measurable positive impact on New Zealand society.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strument Sans Semi Bold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189107" y="4701064"/>
            <a:ext cx="451723" cy="451723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273284" y="4749820"/>
            <a:ext cx="283369" cy="3542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strument Sans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strument Sans Semi Bold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841569" y="4721014"/>
            <a:ext cx="2937391" cy="2952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strument Sans Semi Bold" pitchFamily="34" charset="0"/>
                <a:ea typeface="Source Serif Pro Semi Bold" pitchFamily="34" charset="-122"/>
                <a:cs typeface="Source Serif Pro Semi Bold" pitchFamily="34" charset="-120"/>
              </a:rPr>
              <a:t>Climate Change Leadership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strument Sans Semi Bold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841569" y="5104003"/>
            <a:ext cx="7086124" cy="6422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strument Sans Semi Bold" pitchFamily="34" charset="0"/>
                <a:ea typeface="Source Sans Pro" pitchFamily="34" charset="-122"/>
                <a:cs typeface="Source Sans Pro" pitchFamily="34" charset="-120"/>
              </a:rPr>
              <a:t>Her administration enacted ambitious climate legislation, positioning New Zealand as a global leader in environmental stewardship and sustainable development.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strument Sans Semi Bold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189107" y="6229350"/>
            <a:ext cx="451723" cy="451723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73284" y="6278106"/>
            <a:ext cx="283369" cy="3542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strument Sans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strument Sans Semi Bold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841569" y="6249300"/>
            <a:ext cx="2863929" cy="2952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strument Sans Semi Bold" pitchFamily="34" charset="0"/>
                <a:ea typeface="Source Serif Pro Semi Bold" pitchFamily="34" charset="-122"/>
                <a:cs typeface="Source Serif Pro Semi Bold" pitchFamily="34" charset="-120"/>
              </a:rPr>
              <a:t>Pandemic Response Model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strument Sans Semi Bold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841569" y="6615960"/>
            <a:ext cx="7086124" cy="6422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272525"/>
                </a:solidFill>
                <a:effectLst/>
                <a:uLnTx/>
                <a:uFillTx/>
                <a:latin typeface="Instrument Sans Semi Bold" pitchFamily="34" charset="0"/>
                <a:ea typeface="Source Sans Pro" pitchFamily="34" charset="-122"/>
                <a:cs typeface="Source Sans Pro" pitchFamily="34" charset="-120"/>
              </a:rPr>
              <a:t>Her decisive and empathetic handling of the COVID-19 pandemic garnered international praise, establishing a benchmark for public health crisis management.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strument Sans Semi Bold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719956" y="7665430"/>
            <a:ext cx="1877786" cy="515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GB" sz="1800" b="0" i="0" u="none" strike="noStrike" kern="1200" cap="none" spc="0" normalizeH="0" baseline="0" noProof="0">
              <a:ln>
                <a:solidFill>
                  <a:prstClr val="white"/>
                </a:solidFill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510</Words>
  <Application>Microsoft Office PowerPoint</Application>
  <PresentationFormat>Custom</PresentationFormat>
  <Paragraphs>88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Instrument Sans Semi Bold</vt:lpstr>
      <vt:lpstr>Instrument Sans Medium</vt:lpstr>
      <vt:lpstr>Calibri</vt:lpstr>
      <vt:lpstr>Sitka Banner</vt:lpstr>
      <vt:lpstr>Sitka Display Semibold</vt:lpstr>
      <vt:lpstr>Arial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PRITHIVI</dc:creator>
  <cp:lastModifiedBy>prithiviraj</cp:lastModifiedBy>
  <cp:revision>13</cp:revision>
  <dcterms:created xsi:type="dcterms:W3CDTF">2025-07-01T13:57:00Z</dcterms:created>
  <dcterms:modified xsi:type="dcterms:W3CDTF">2025-07-03T05:02:08Z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01A24EB66F264E02A77899842BAAE1DD_12</vt:lpwstr>
  </property>
  <property fmtid="{D5CDD505-2E9C-101B-9397-08002B2CF9AE}" pid="3" name="KSOProductBuildVer">
    <vt:lpwstr>2057-12.2.0.21546</vt:lpwstr>
  </property>
</Properties>
</file>